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43891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500" kern="1200">
        <a:solidFill>
          <a:schemeClr val="tx1"/>
        </a:solidFill>
        <a:latin typeface="Arial" charset="0"/>
        <a:ea typeface="+mn-ea"/>
        <a:cs typeface="+mn-cs"/>
      </a:defRPr>
    </a:lvl1pPr>
    <a:lvl2pPr marL="601858" algn="l" rtl="0" fontAlgn="base">
      <a:spcBef>
        <a:spcPct val="0"/>
      </a:spcBef>
      <a:spcAft>
        <a:spcPct val="0"/>
      </a:spcAft>
      <a:defRPr sz="12500" kern="1200">
        <a:solidFill>
          <a:schemeClr val="tx1"/>
        </a:solidFill>
        <a:latin typeface="Arial" charset="0"/>
        <a:ea typeface="+mn-ea"/>
        <a:cs typeface="+mn-cs"/>
      </a:defRPr>
    </a:lvl2pPr>
    <a:lvl3pPr marL="1203716" algn="l" rtl="0" fontAlgn="base">
      <a:spcBef>
        <a:spcPct val="0"/>
      </a:spcBef>
      <a:spcAft>
        <a:spcPct val="0"/>
      </a:spcAft>
      <a:defRPr sz="12500" kern="1200">
        <a:solidFill>
          <a:schemeClr val="tx1"/>
        </a:solidFill>
        <a:latin typeface="Arial" charset="0"/>
        <a:ea typeface="+mn-ea"/>
        <a:cs typeface="+mn-cs"/>
      </a:defRPr>
    </a:lvl3pPr>
    <a:lvl4pPr marL="1805574" algn="l" rtl="0" fontAlgn="base">
      <a:spcBef>
        <a:spcPct val="0"/>
      </a:spcBef>
      <a:spcAft>
        <a:spcPct val="0"/>
      </a:spcAft>
      <a:defRPr sz="12500" kern="1200">
        <a:solidFill>
          <a:schemeClr val="tx1"/>
        </a:solidFill>
        <a:latin typeface="Arial" charset="0"/>
        <a:ea typeface="+mn-ea"/>
        <a:cs typeface="+mn-cs"/>
      </a:defRPr>
    </a:lvl4pPr>
    <a:lvl5pPr marL="2407432" algn="l" rtl="0" fontAlgn="base">
      <a:spcBef>
        <a:spcPct val="0"/>
      </a:spcBef>
      <a:spcAft>
        <a:spcPct val="0"/>
      </a:spcAft>
      <a:defRPr sz="12500" kern="1200">
        <a:solidFill>
          <a:schemeClr val="tx1"/>
        </a:solidFill>
        <a:latin typeface="Arial" charset="0"/>
        <a:ea typeface="+mn-ea"/>
        <a:cs typeface="+mn-cs"/>
      </a:defRPr>
    </a:lvl5pPr>
    <a:lvl6pPr marL="3009290" algn="l" defTabSz="1203716" rtl="0" eaLnBrk="1" latinLnBrk="0" hangingPunct="1">
      <a:defRPr sz="12500" kern="1200">
        <a:solidFill>
          <a:schemeClr val="tx1"/>
        </a:solidFill>
        <a:latin typeface="Arial" charset="0"/>
        <a:ea typeface="+mn-ea"/>
        <a:cs typeface="+mn-cs"/>
      </a:defRPr>
    </a:lvl6pPr>
    <a:lvl7pPr marL="3611148" algn="l" defTabSz="1203716" rtl="0" eaLnBrk="1" latinLnBrk="0" hangingPunct="1">
      <a:defRPr sz="12500" kern="1200">
        <a:solidFill>
          <a:schemeClr val="tx1"/>
        </a:solidFill>
        <a:latin typeface="Arial" charset="0"/>
        <a:ea typeface="+mn-ea"/>
        <a:cs typeface="+mn-cs"/>
      </a:defRPr>
    </a:lvl7pPr>
    <a:lvl8pPr marL="4213007" algn="l" defTabSz="1203716" rtl="0" eaLnBrk="1" latinLnBrk="0" hangingPunct="1">
      <a:defRPr sz="12500" kern="1200">
        <a:solidFill>
          <a:schemeClr val="tx1"/>
        </a:solidFill>
        <a:latin typeface="Arial" charset="0"/>
        <a:ea typeface="+mn-ea"/>
        <a:cs typeface="+mn-cs"/>
      </a:defRPr>
    </a:lvl8pPr>
    <a:lvl9pPr marL="4814865" algn="l" defTabSz="1203716" rtl="0" eaLnBrk="1" latinLnBrk="0" hangingPunct="1">
      <a:defRPr sz="1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2" autoAdjust="0"/>
  </p:normalViewPr>
  <p:slideViewPr>
    <p:cSldViewPr>
      <p:cViewPr>
        <p:scale>
          <a:sx n="50" d="100"/>
          <a:sy n="50" d="100"/>
        </p:scale>
        <p:origin x="2141" y="10920"/>
      </p:cViewPr>
      <p:guideLst>
        <p:guide orient="horz" pos="1382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558" y="13634831"/>
            <a:ext cx="43523285" cy="94073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423" y="24871018"/>
            <a:ext cx="35845558" cy="11217965"/>
          </a:xfrm>
        </p:spPr>
        <p:txBody>
          <a:bodyPr/>
          <a:lstStyle>
            <a:lvl1pPr marL="0" indent="0" algn="ctr">
              <a:buNone/>
              <a:defRPr/>
            </a:lvl1pPr>
            <a:lvl2pPr marL="601858" indent="0" algn="ctr">
              <a:buNone/>
              <a:defRPr/>
            </a:lvl2pPr>
            <a:lvl3pPr marL="1203716" indent="0" algn="ctr">
              <a:buNone/>
              <a:defRPr/>
            </a:lvl3pPr>
            <a:lvl4pPr marL="1805574" indent="0" algn="ctr">
              <a:buNone/>
              <a:defRPr/>
            </a:lvl4pPr>
            <a:lvl5pPr marL="2407432" indent="0" algn="ctr">
              <a:buNone/>
              <a:defRPr/>
            </a:lvl5pPr>
            <a:lvl6pPr marL="3009290" indent="0" algn="ctr">
              <a:buNone/>
              <a:defRPr/>
            </a:lvl6pPr>
            <a:lvl7pPr marL="3611148" indent="0" algn="ctr">
              <a:buNone/>
              <a:defRPr/>
            </a:lvl7pPr>
            <a:lvl8pPr marL="4213007" indent="0" algn="ctr">
              <a:buNone/>
              <a:defRPr/>
            </a:lvl8pPr>
            <a:lvl9pPr marL="48148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84400-EA20-4E4F-805F-5127F8F07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C83D-1BC2-4F0F-A558-CF8DBDC18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180" y="1755913"/>
            <a:ext cx="11519285" cy="37450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1938" y="1755913"/>
            <a:ext cx="34304624" cy="37450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F285-36CC-4281-994C-609CD1B89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6A0E-F6E2-456E-A9AA-3E8AC01E7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297" y="28203940"/>
            <a:ext cx="43523285" cy="8718274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97" y="18602739"/>
            <a:ext cx="43523285" cy="9601200"/>
          </a:xfrm>
        </p:spPr>
        <p:txBody>
          <a:bodyPr anchor="b"/>
          <a:lstStyle>
            <a:lvl1pPr marL="0" indent="0">
              <a:buNone/>
              <a:defRPr sz="2600"/>
            </a:lvl1pPr>
            <a:lvl2pPr marL="601858" indent="0">
              <a:buNone/>
              <a:defRPr sz="2400"/>
            </a:lvl2pPr>
            <a:lvl3pPr marL="1203716" indent="0">
              <a:buNone/>
              <a:defRPr sz="2100"/>
            </a:lvl3pPr>
            <a:lvl4pPr marL="1805574" indent="0">
              <a:buNone/>
              <a:defRPr sz="1800"/>
            </a:lvl4pPr>
            <a:lvl5pPr marL="2407432" indent="0">
              <a:buNone/>
              <a:defRPr sz="1800"/>
            </a:lvl5pPr>
            <a:lvl6pPr marL="3009290" indent="0">
              <a:buNone/>
              <a:defRPr sz="1800"/>
            </a:lvl6pPr>
            <a:lvl7pPr marL="3611148" indent="0">
              <a:buNone/>
              <a:defRPr sz="1800"/>
            </a:lvl7pPr>
            <a:lvl8pPr marL="4213007" indent="0">
              <a:buNone/>
              <a:defRPr sz="1800"/>
            </a:lvl8pPr>
            <a:lvl9pPr marL="481486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0B314-8BBC-435B-A5F9-CA9692D25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938" y="10240618"/>
            <a:ext cx="22911954" cy="289659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32509" y="10240618"/>
            <a:ext cx="22911955" cy="289659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2971-BEEC-4D19-84F1-6C893F40C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243" y="1757570"/>
            <a:ext cx="4608791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243" y="9824831"/>
            <a:ext cx="22626398" cy="40949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858" indent="0">
              <a:buNone/>
              <a:defRPr sz="2600" b="1"/>
            </a:lvl2pPr>
            <a:lvl3pPr marL="1203716" indent="0">
              <a:buNone/>
              <a:defRPr sz="2400" b="1"/>
            </a:lvl3pPr>
            <a:lvl4pPr marL="1805574" indent="0">
              <a:buNone/>
              <a:defRPr sz="2100" b="1"/>
            </a:lvl4pPr>
            <a:lvl5pPr marL="2407432" indent="0">
              <a:buNone/>
              <a:defRPr sz="2100" b="1"/>
            </a:lvl5pPr>
            <a:lvl6pPr marL="3009290" indent="0">
              <a:buNone/>
              <a:defRPr sz="2100" b="1"/>
            </a:lvl6pPr>
            <a:lvl7pPr marL="3611148" indent="0">
              <a:buNone/>
              <a:defRPr sz="2100" b="1"/>
            </a:lvl7pPr>
            <a:lvl8pPr marL="4213007" indent="0">
              <a:buNone/>
              <a:defRPr sz="2100" b="1"/>
            </a:lvl8pPr>
            <a:lvl9pPr marL="48148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243" y="13919753"/>
            <a:ext cx="22626398" cy="25288461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680" y="9824831"/>
            <a:ext cx="22634479" cy="40949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858" indent="0">
              <a:buNone/>
              <a:defRPr sz="2600" b="1"/>
            </a:lvl2pPr>
            <a:lvl3pPr marL="1203716" indent="0">
              <a:buNone/>
              <a:defRPr sz="2400" b="1"/>
            </a:lvl3pPr>
            <a:lvl4pPr marL="1805574" indent="0">
              <a:buNone/>
              <a:defRPr sz="2100" b="1"/>
            </a:lvl4pPr>
            <a:lvl5pPr marL="2407432" indent="0">
              <a:buNone/>
              <a:defRPr sz="2100" b="1"/>
            </a:lvl5pPr>
            <a:lvl6pPr marL="3009290" indent="0">
              <a:buNone/>
              <a:defRPr sz="2100" b="1"/>
            </a:lvl6pPr>
            <a:lvl7pPr marL="3611148" indent="0">
              <a:buNone/>
              <a:defRPr sz="2100" b="1"/>
            </a:lvl7pPr>
            <a:lvl8pPr marL="4213007" indent="0">
              <a:buNone/>
              <a:defRPr sz="2100" b="1"/>
            </a:lvl8pPr>
            <a:lvl9pPr marL="48148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680" y="13919753"/>
            <a:ext cx="22634479" cy="25288461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06744-4856-41DC-848E-F293DB925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6C1B-AFEA-4AA2-99F3-D64ADEF18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CC545-1FB2-4748-B3A4-791F89CFB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243" y="1747631"/>
            <a:ext cx="16847897" cy="743778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1358" y="1747631"/>
            <a:ext cx="28625800" cy="37460583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243" y="9185414"/>
            <a:ext cx="16847897" cy="30022800"/>
          </a:xfrm>
        </p:spPr>
        <p:txBody>
          <a:bodyPr/>
          <a:lstStyle>
            <a:lvl1pPr marL="0" indent="0">
              <a:buNone/>
              <a:defRPr sz="1800"/>
            </a:lvl1pPr>
            <a:lvl2pPr marL="601858" indent="0">
              <a:buNone/>
              <a:defRPr sz="1600"/>
            </a:lvl2pPr>
            <a:lvl3pPr marL="1203716" indent="0">
              <a:buNone/>
              <a:defRPr sz="1300"/>
            </a:lvl3pPr>
            <a:lvl4pPr marL="1805574" indent="0">
              <a:buNone/>
              <a:defRPr sz="1200"/>
            </a:lvl4pPr>
            <a:lvl5pPr marL="2407432" indent="0">
              <a:buNone/>
              <a:defRPr sz="1200"/>
            </a:lvl5pPr>
            <a:lvl6pPr marL="3009290" indent="0">
              <a:buNone/>
              <a:defRPr sz="1200"/>
            </a:lvl6pPr>
            <a:lvl7pPr marL="3611148" indent="0">
              <a:buNone/>
              <a:defRPr sz="1200"/>
            </a:lvl7pPr>
            <a:lvl8pPr marL="4213007" indent="0">
              <a:buNone/>
              <a:defRPr sz="1200"/>
            </a:lvl8pPr>
            <a:lvl9pPr marL="48148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10DC-3496-4789-B467-046043857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7618" y="30723510"/>
            <a:ext cx="30724380" cy="362778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7618" y="3920988"/>
            <a:ext cx="30724380" cy="26335383"/>
          </a:xfrm>
        </p:spPr>
        <p:txBody>
          <a:bodyPr/>
          <a:lstStyle>
            <a:lvl1pPr marL="0" indent="0">
              <a:buNone/>
              <a:defRPr sz="4200"/>
            </a:lvl1pPr>
            <a:lvl2pPr marL="601858" indent="0">
              <a:buNone/>
              <a:defRPr sz="3700"/>
            </a:lvl2pPr>
            <a:lvl3pPr marL="1203716" indent="0">
              <a:buNone/>
              <a:defRPr sz="3200"/>
            </a:lvl3pPr>
            <a:lvl4pPr marL="1805574" indent="0">
              <a:buNone/>
              <a:defRPr sz="2600"/>
            </a:lvl4pPr>
            <a:lvl5pPr marL="2407432" indent="0">
              <a:buNone/>
              <a:defRPr sz="2600"/>
            </a:lvl5pPr>
            <a:lvl6pPr marL="3009290" indent="0">
              <a:buNone/>
              <a:defRPr sz="2600"/>
            </a:lvl6pPr>
            <a:lvl7pPr marL="3611148" indent="0">
              <a:buNone/>
              <a:defRPr sz="2600"/>
            </a:lvl7pPr>
            <a:lvl8pPr marL="4213007" indent="0">
              <a:buNone/>
              <a:defRPr sz="2600"/>
            </a:lvl8pPr>
            <a:lvl9pPr marL="48148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7618" y="34351292"/>
            <a:ext cx="30724380" cy="5150126"/>
          </a:xfrm>
        </p:spPr>
        <p:txBody>
          <a:bodyPr/>
          <a:lstStyle>
            <a:lvl1pPr marL="0" indent="0">
              <a:buNone/>
              <a:defRPr sz="1800"/>
            </a:lvl1pPr>
            <a:lvl2pPr marL="601858" indent="0">
              <a:buNone/>
              <a:defRPr sz="1600"/>
            </a:lvl2pPr>
            <a:lvl3pPr marL="1203716" indent="0">
              <a:buNone/>
              <a:defRPr sz="1300"/>
            </a:lvl3pPr>
            <a:lvl4pPr marL="1805574" indent="0">
              <a:buNone/>
              <a:defRPr sz="1200"/>
            </a:lvl4pPr>
            <a:lvl5pPr marL="2407432" indent="0">
              <a:buNone/>
              <a:defRPr sz="1200"/>
            </a:lvl5pPr>
            <a:lvl6pPr marL="3009290" indent="0">
              <a:buNone/>
              <a:defRPr sz="1200"/>
            </a:lvl6pPr>
            <a:lvl7pPr marL="3611148" indent="0">
              <a:buNone/>
              <a:defRPr sz="1200"/>
            </a:lvl7pPr>
            <a:lvl8pPr marL="4213007" indent="0">
              <a:buNone/>
              <a:defRPr sz="1200"/>
            </a:lvl8pPr>
            <a:lvl9pPr marL="48148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05B00-388A-4ECA-950E-AE4E8C617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1938" y="1755913"/>
            <a:ext cx="46082527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2805" tIns="316403" rIns="632805" bIns="3164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938" y="10240618"/>
            <a:ext cx="46082527" cy="289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2805" tIns="316403" rIns="632805" bIns="316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1938" y="39968557"/>
            <a:ext cx="119449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2805" tIns="316403" rIns="632805" bIns="316403" numCol="1" anchor="t" anchorCtr="0" compatLnSpc="1">
            <a:prstTxWarp prst="textNoShape">
              <a:avLst/>
            </a:prstTxWarp>
          </a:bodyPr>
          <a:lstStyle>
            <a:lvl1pPr defTabSz="6327869">
              <a:defRPr sz="9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7138" y="39968557"/>
            <a:ext cx="162121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2805" tIns="316403" rIns="632805" bIns="316403" numCol="1" anchor="t" anchorCtr="0" compatLnSpc="1">
            <a:prstTxWarp prst="textNoShape">
              <a:avLst/>
            </a:prstTxWarp>
          </a:bodyPr>
          <a:lstStyle>
            <a:lvl1pPr algn="ctr" defTabSz="6327869">
              <a:defRPr sz="9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538" y="39968557"/>
            <a:ext cx="119449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2805" tIns="316403" rIns="632805" bIns="316403" numCol="1" anchor="t" anchorCtr="0" compatLnSpc="1">
            <a:prstTxWarp prst="textNoShape">
              <a:avLst/>
            </a:prstTxWarp>
          </a:bodyPr>
          <a:lstStyle>
            <a:lvl1pPr algn="r" defTabSz="6327869">
              <a:defRPr sz="9700"/>
            </a:lvl1pPr>
          </a:lstStyle>
          <a:p>
            <a:fld id="{2DC40310-E782-499A-919C-452ED8B0C7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2pPr>
      <a:lvl3pPr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3pPr>
      <a:lvl4pPr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4pPr>
      <a:lvl5pPr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5pPr>
      <a:lvl6pPr marL="601858"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6pPr>
      <a:lvl7pPr marL="1203716"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7pPr>
      <a:lvl8pPr marL="1805574"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8pPr>
      <a:lvl9pPr marL="2407432" algn="ctr" defTabSz="6327869" rtl="0" fontAlgn="base">
        <a:spcBef>
          <a:spcPct val="0"/>
        </a:spcBef>
        <a:spcAft>
          <a:spcPct val="0"/>
        </a:spcAft>
        <a:defRPr sz="30400">
          <a:solidFill>
            <a:schemeClr val="tx2"/>
          </a:solidFill>
          <a:latin typeface="Arial" charset="0"/>
        </a:defRPr>
      </a:lvl9pPr>
    </p:titleStyle>
    <p:bodyStyle>
      <a:lvl1pPr marL="2373996" indent="-2373996" algn="l" defTabSz="6327869" rtl="0" fontAlgn="base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  <a:ea typeface="+mn-ea"/>
          <a:cs typeface="+mn-cs"/>
        </a:defRPr>
      </a:lvl1pPr>
      <a:lvl2pPr marL="5140871" indent="-1976937" algn="l" defTabSz="6327869" rtl="0" fontAlgn="base">
        <a:spcBef>
          <a:spcPct val="20000"/>
        </a:spcBef>
        <a:spcAft>
          <a:spcPct val="0"/>
        </a:spcAft>
        <a:buChar char="–"/>
        <a:defRPr sz="19400">
          <a:solidFill>
            <a:schemeClr val="tx1"/>
          </a:solidFill>
          <a:latin typeface="+mn-lt"/>
        </a:defRPr>
      </a:lvl2pPr>
      <a:lvl3pPr marL="7909837" indent="-1581968" algn="l" defTabSz="6327869" rtl="0" fontAlgn="base">
        <a:spcBef>
          <a:spcPct val="20000"/>
        </a:spcBef>
        <a:spcAft>
          <a:spcPct val="0"/>
        </a:spcAft>
        <a:buChar char="•"/>
        <a:defRPr sz="16600">
          <a:solidFill>
            <a:schemeClr val="tx1"/>
          </a:solidFill>
          <a:latin typeface="+mn-lt"/>
        </a:defRPr>
      </a:lvl3pPr>
      <a:lvl4pPr marL="11073771" indent="-1581968" algn="l" defTabSz="6327869" rtl="0" fontAlgn="base">
        <a:spcBef>
          <a:spcPct val="20000"/>
        </a:spcBef>
        <a:spcAft>
          <a:spcPct val="0"/>
        </a:spcAft>
        <a:buChar char="–"/>
        <a:defRPr sz="13800">
          <a:solidFill>
            <a:schemeClr val="tx1"/>
          </a:solidFill>
          <a:latin typeface="+mn-lt"/>
        </a:defRPr>
      </a:lvl4pPr>
      <a:lvl5pPr marL="14237706" indent="-1581968" algn="l" defTabSz="6327869" rtl="0" fontAlgn="base">
        <a:spcBef>
          <a:spcPct val="20000"/>
        </a:spcBef>
        <a:spcAft>
          <a:spcPct val="0"/>
        </a:spcAft>
        <a:buChar char="»"/>
        <a:defRPr sz="13800">
          <a:solidFill>
            <a:schemeClr val="tx1"/>
          </a:solidFill>
          <a:latin typeface="+mn-lt"/>
        </a:defRPr>
      </a:lvl5pPr>
      <a:lvl6pPr marL="14839564" indent="-1581968" algn="l" defTabSz="6327869" rtl="0" fontAlgn="base">
        <a:spcBef>
          <a:spcPct val="20000"/>
        </a:spcBef>
        <a:spcAft>
          <a:spcPct val="0"/>
        </a:spcAft>
        <a:buChar char="»"/>
        <a:defRPr sz="13800">
          <a:solidFill>
            <a:schemeClr val="tx1"/>
          </a:solidFill>
          <a:latin typeface="+mn-lt"/>
        </a:defRPr>
      </a:lvl6pPr>
      <a:lvl7pPr marL="15441422" indent="-1581968" algn="l" defTabSz="6327869" rtl="0" fontAlgn="base">
        <a:spcBef>
          <a:spcPct val="20000"/>
        </a:spcBef>
        <a:spcAft>
          <a:spcPct val="0"/>
        </a:spcAft>
        <a:buChar char="»"/>
        <a:defRPr sz="13800">
          <a:solidFill>
            <a:schemeClr val="tx1"/>
          </a:solidFill>
          <a:latin typeface="+mn-lt"/>
        </a:defRPr>
      </a:lvl7pPr>
      <a:lvl8pPr marL="16043280" indent="-1581968" algn="l" defTabSz="6327869" rtl="0" fontAlgn="base">
        <a:spcBef>
          <a:spcPct val="20000"/>
        </a:spcBef>
        <a:spcAft>
          <a:spcPct val="0"/>
        </a:spcAft>
        <a:buChar char="»"/>
        <a:defRPr sz="13800">
          <a:solidFill>
            <a:schemeClr val="tx1"/>
          </a:solidFill>
          <a:latin typeface="+mn-lt"/>
        </a:defRPr>
      </a:lvl8pPr>
      <a:lvl9pPr marL="16645138" indent="-1581968" algn="l" defTabSz="6327869" rtl="0" fontAlgn="base">
        <a:spcBef>
          <a:spcPct val="20000"/>
        </a:spcBef>
        <a:spcAft>
          <a:spcPct val="0"/>
        </a:spcAft>
        <a:buChar char="»"/>
        <a:defRPr sz="1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858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716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574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432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290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1148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007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4865" algn="l" defTabSz="1203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mailto:peters@ssl.berkeley.edu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29187" y="1219200"/>
            <a:ext cx="47548030" cy="166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 anchorCtr="1">
            <a:spAutoFit/>
          </a:bodyPr>
          <a:lstStyle/>
          <a:p>
            <a:pPr defTabSz="6327869"/>
            <a:r>
              <a:rPr lang="en-US" sz="10000" b="1" dirty="0"/>
              <a:t>Real-Time Visualization </a:t>
            </a:r>
            <a:r>
              <a:rPr lang="en-US" sz="10000" b="1" dirty="0" smtClean="0"/>
              <a:t>Display</a:t>
            </a:r>
            <a:r>
              <a:rPr lang="en-US" sz="10000" b="1" dirty="0" smtClean="0"/>
              <a:t> </a:t>
            </a:r>
            <a:r>
              <a:rPr lang="en-US" sz="10000" b="1" dirty="0"/>
              <a:t>Integrating STEREO, ACE, </a:t>
            </a:r>
            <a:r>
              <a:rPr lang="en-US" sz="10000" b="1" dirty="0" smtClean="0"/>
              <a:t>SOHO and </a:t>
            </a:r>
            <a:r>
              <a:rPr lang="en-US" sz="10000" b="1" dirty="0"/>
              <a:t>SDO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657600"/>
            <a:ext cx="49379909" cy="101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 anchor="ctr" anchorCtr="1">
            <a:spAutoFit/>
          </a:bodyPr>
          <a:lstStyle/>
          <a:p>
            <a:pPr defTabSz="6327869"/>
            <a:r>
              <a:rPr lang="en-US" sz="5800" dirty="0"/>
              <a:t>P. Schroeder, J.G. Luhmann, and W. </a:t>
            </a:r>
            <a:r>
              <a:rPr lang="en-US" sz="5800" dirty="0" err="1"/>
              <a:t>Marchant</a:t>
            </a:r>
            <a:r>
              <a:rPr lang="en-US" sz="5800" dirty="0"/>
              <a:t> (University of California – Berkeley)</a:t>
            </a:r>
            <a:endParaRPr lang="en-US" sz="6300" dirty="0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1120291" y="29578852"/>
            <a:ext cx="9310255" cy="37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 anchorCtr="1">
            <a:spAutoFit/>
          </a:bodyPr>
          <a:lstStyle/>
          <a:p>
            <a:pPr defTabSz="6327869"/>
            <a:r>
              <a:rPr lang="en-US" sz="5800" b="1" dirty="0"/>
              <a:t>Datasets displayed on the Berkeley Real-Time Site</a:t>
            </a:r>
            <a:endParaRPr lang="en-US" sz="6300" b="1" dirty="0"/>
          </a:p>
          <a:p>
            <a:pPr defTabSz="6327869"/>
            <a:r>
              <a:rPr lang="en-US" sz="6300" b="1" dirty="0"/>
              <a:t>	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13189528" y="20037287"/>
            <a:ext cx="17012228" cy="13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>
            <a:spAutoFit/>
          </a:bodyPr>
          <a:lstStyle/>
          <a:p>
            <a:pPr defTabSz="6327869"/>
            <a:r>
              <a:rPr lang="en-US" sz="7900" b="1" dirty="0">
                <a:latin typeface="Century Gothic" pitchFamily="34" charset="0"/>
              </a:rPr>
              <a:t>The New </a:t>
            </a:r>
            <a:r>
              <a:rPr lang="en-US" sz="7900" b="1" dirty="0" smtClean="0">
                <a:latin typeface="Century Gothic" pitchFamily="34" charset="0"/>
              </a:rPr>
              <a:t>Real-Time Display</a:t>
            </a:r>
            <a:endParaRPr lang="en-US" sz="7900" b="1" dirty="0">
              <a:latin typeface="Century Gothic" pitchFamily="34" charset="0"/>
            </a:endParaRPr>
          </a:p>
        </p:txBody>
      </p:sp>
      <p:sp>
        <p:nvSpPr>
          <p:cNvPr id="2396" name="Text Box 348"/>
          <p:cNvSpPr txBox="1">
            <a:spLocks noChangeArrowheads="1"/>
          </p:cNvSpPr>
          <p:nvPr/>
        </p:nvSpPr>
        <p:spPr bwMode="auto">
          <a:xfrm>
            <a:off x="0" y="42937044"/>
            <a:ext cx="51206400" cy="101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>
            <a:spAutoFit/>
          </a:bodyPr>
          <a:lstStyle/>
          <a:p>
            <a:pPr defTabSz="6327869"/>
            <a:r>
              <a:rPr lang="en-US" sz="5800" dirty="0"/>
              <a:t>For more information, contact Peter Schroeder at </a:t>
            </a:r>
            <a:r>
              <a:rPr lang="en-US" sz="5800" dirty="0">
                <a:hlinkClick r:id="rId2"/>
              </a:rPr>
              <a:t>peters@ssl.berkeley.edu</a:t>
            </a:r>
            <a:r>
              <a:rPr lang="en-US" sz="5800" dirty="0"/>
              <a:t> or visit http://sprg.ssl.berkeley.edu/impact</a:t>
            </a:r>
          </a:p>
        </p:txBody>
      </p:sp>
      <p:pic>
        <p:nvPicPr>
          <p:cNvPr id="2419" name="Picture 371" descr="stereodiagra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7315200"/>
            <a:ext cx="4572000" cy="4570171"/>
          </a:xfrm>
          <a:prstGeom prst="rect">
            <a:avLst/>
          </a:prstGeom>
          <a:noFill/>
        </p:spPr>
      </p:pic>
      <p:sp>
        <p:nvSpPr>
          <p:cNvPr id="2504" name="Text Box 456"/>
          <p:cNvSpPr txBox="1">
            <a:spLocks noChangeArrowheads="1"/>
          </p:cNvSpPr>
          <p:nvPr/>
        </p:nvSpPr>
        <p:spPr bwMode="auto">
          <a:xfrm>
            <a:off x="1828800" y="6400800"/>
            <a:ext cx="17068800" cy="30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0372" tIns="60186" rIns="120372" bIns="60186">
            <a:spAutoFit/>
          </a:bodyPr>
          <a:lstStyle/>
          <a:p>
            <a:pPr defTabSz="6327869"/>
            <a:r>
              <a:rPr lang="en-US" sz="6300" b="1" dirty="0">
                <a:latin typeface="Century Gothic" pitchFamily="34" charset="0"/>
              </a:rPr>
              <a:t>Integration of the </a:t>
            </a:r>
            <a:r>
              <a:rPr lang="en-US" sz="6300" b="1" dirty="0" err="1">
                <a:latin typeface="Century Gothic" pitchFamily="34" charset="0"/>
              </a:rPr>
              <a:t>Heliospheric</a:t>
            </a:r>
            <a:r>
              <a:rPr lang="en-US" sz="6300" b="1" dirty="0">
                <a:latin typeface="Century Gothic" pitchFamily="34" charset="0"/>
              </a:rPr>
              <a:t> Missions Gives a More Complete Understanding of Space Weather</a:t>
            </a:r>
          </a:p>
        </p:txBody>
      </p:sp>
      <p:sp>
        <p:nvSpPr>
          <p:cNvPr id="2505" name="Text Box 457"/>
          <p:cNvSpPr txBox="1">
            <a:spLocks noChangeArrowheads="1"/>
          </p:cNvSpPr>
          <p:nvPr/>
        </p:nvSpPr>
        <p:spPr bwMode="auto">
          <a:xfrm>
            <a:off x="914400" y="10058400"/>
            <a:ext cx="18289155" cy="866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>
            <a:spAutoFit/>
          </a:bodyPr>
          <a:lstStyle/>
          <a:p>
            <a:pPr defTabSz="6327869">
              <a:buFontTx/>
              <a:buChar char="•"/>
            </a:pPr>
            <a:r>
              <a:rPr lang="en-US" sz="3700" b="1" dirty="0"/>
              <a:t> The STEREO spacecraft provide a unique opportunity when combined with the near-Earth perspective. We are able to get a more complete picture of the inner </a:t>
            </a:r>
            <a:r>
              <a:rPr lang="en-US" sz="3700" b="1" dirty="0" err="1"/>
              <a:t>heliosphere</a:t>
            </a:r>
            <a:r>
              <a:rPr lang="en-US" sz="3700" b="1" dirty="0"/>
              <a:t> than ever before. </a:t>
            </a:r>
          </a:p>
          <a:p>
            <a:pPr defTabSz="6327869">
              <a:buFontTx/>
              <a:buChar char="•"/>
            </a:pPr>
            <a:r>
              <a:rPr lang="en-US" sz="3700" b="1" dirty="0"/>
              <a:t> UC Berkeley has developed a real-time space weather web site utilizing real-time data from STEREO, ACE, SOHO and SDO.</a:t>
            </a:r>
          </a:p>
          <a:p>
            <a:pPr defTabSz="6327869">
              <a:buFontTx/>
              <a:buChar char="•"/>
            </a:pPr>
            <a:r>
              <a:rPr lang="en-US" sz="3700" b="1" dirty="0"/>
              <a:t> Particle data and visualizations (movies and images) are combined in an intuitive way to give an overview of current solar activity.</a:t>
            </a:r>
          </a:p>
          <a:p>
            <a:pPr defTabSz="6327869">
              <a:buFontTx/>
              <a:buChar char="•"/>
            </a:pPr>
            <a:r>
              <a:rPr lang="en-US" sz="3700" b="1" dirty="0"/>
              <a:t> Links to data and other real-time sites allows the user to investigate further, quickly and easily.</a:t>
            </a:r>
          </a:p>
          <a:p>
            <a:pPr defTabSz="6327869">
              <a:buFontTx/>
              <a:buChar char="•"/>
            </a:pPr>
            <a:r>
              <a:rPr lang="en-US" sz="3700" b="1" dirty="0"/>
              <a:t> Four different real-time pages are provided allowing for coverage across the particle energy spectrum from solar wind plasma to SEP energies</a:t>
            </a:r>
            <a:r>
              <a:rPr lang="en-US" sz="3700" b="1" dirty="0" smtClean="0"/>
              <a:t>.</a:t>
            </a:r>
          </a:p>
          <a:p>
            <a:pPr defTabSz="6327869">
              <a:buFontTx/>
              <a:buChar char="•"/>
            </a:pPr>
            <a:r>
              <a:rPr lang="en-US" sz="3700" b="1" dirty="0" smtClean="0"/>
              <a:t> </a:t>
            </a:r>
            <a:r>
              <a:rPr lang="en-US" sz="3700" b="1" dirty="0" smtClean="0"/>
              <a:t>Alternative views emphasizing planetary science are also available.</a:t>
            </a:r>
          </a:p>
          <a:p>
            <a:pPr defTabSz="6327869">
              <a:buFontTx/>
              <a:buChar char="•"/>
            </a:pPr>
            <a:r>
              <a:rPr lang="en-US" sz="3700" b="1" dirty="0" smtClean="0"/>
              <a:t> </a:t>
            </a:r>
            <a:r>
              <a:rPr lang="en-US" sz="3700" b="1" dirty="0" smtClean="0"/>
              <a:t>A real-time DST estimate provides another quick-look way of seeing what is happening. DST proxies at the two STEREO spacecraft are also being developed.</a:t>
            </a:r>
            <a:endParaRPr lang="en-US" sz="3700" b="1" dirty="0"/>
          </a:p>
        </p:txBody>
      </p:sp>
      <p:sp>
        <p:nvSpPr>
          <p:cNvPr id="2514" name="Text Box 466"/>
          <p:cNvSpPr txBox="1">
            <a:spLocks noChangeArrowheads="1"/>
          </p:cNvSpPr>
          <p:nvPr/>
        </p:nvSpPr>
        <p:spPr bwMode="auto">
          <a:xfrm>
            <a:off x="41148000" y="21945600"/>
            <a:ext cx="9310255" cy="239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>
            <a:spAutoFit/>
          </a:bodyPr>
          <a:lstStyle/>
          <a:p>
            <a:pPr defTabSz="6327869"/>
            <a:r>
              <a:rPr lang="en-US" sz="3700" b="1" dirty="0"/>
              <a:t>Current STEREO spacecraft separation now allowing for the full 360 degree view of the Sun when combined with near-Earth missions like SOHO.</a:t>
            </a:r>
          </a:p>
        </p:txBody>
      </p:sp>
      <p:sp>
        <p:nvSpPr>
          <p:cNvPr id="2515" name="Text Box 467"/>
          <p:cNvSpPr txBox="1">
            <a:spLocks noChangeArrowheads="1"/>
          </p:cNvSpPr>
          <p:nvPr/>
        </p:nvSpPr>
        <p:spPr bwMode="auto">
          <a:xfrm>
            <a:off x="10058400" y="39319200"/>
            <a:ext cx="21031200" cy="296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0372" tIns="60186" rIns="120372" bIns="60186">
            <a:spAutoFit/>
          </a:bodyPr>
          <a:lstStyle/>
          <a:p>
            <a:pPr defTabSz="6327869"/>
            <a:r>
              <a:rPr lang="en-US" sz="3700" b="1" dirty="0"/>
              <a:t>Some examples of Berkeley’s real-time web site in action. </a:t>
            </a:r>
            <a:r>
              <a:rPr lang="en-US" sz="3700" b="1" dirty="0" smtClean="0"/>
              <a:t>The top row images are examples of our original view </a:t>
            </a:r>
            <a:r>
              <a:rPr lang="en-US" sz="3700" b="1" dirty="0" smtClean="0"/>
              <a:t>primarily focused on the Sun-Earth, Sun-STEREO connection. The bottom row images are examples of our new planetary connections display. We hope these will be useful for understanding what may be seen by planetary missions.</a:t>
            </a:r>
          </a:p>
          <a:p>
            <a:pPr defTabSz="6327869"/>
            <a:r>
              <a:rPr lang="en-US" sz="3700" b="1" dirty="0" smtClean="0"/>
              <a:t>The </a:t>
            </a:r>
            <a:r>
              <a:rPr lang="en-US" sz="3700" b="1" dirty="0"/>
              <a:t>SOHO LASCO C2 images are actually animated </a:t>
            </a:r>
            <a:r>
              <a:rPr lang="en-US" sz="3700" b="1" dirty="0" smtClean="0"/>
              <a:t>movies.</a:t>
            </a:r>
            <a:endParaRPr lang="en-US" sz="3700" b="1" dirty="0"/>
          </a:p>
        </p:txBody>
      </p:sp>
      <p:sp>
        <p:nvSpPr>
          <p:cNvPr id="2516" name="Text Box 468"/>
          <p:cNvSpPr txBox="1">
            <a:spLocks noChangeArrowheads="1"/>
          </p:cNvSpPr>
          <p:nvPr/>
        </p:nvSpPr>
        <p:spPr bwMode="auto">
          <a:xfrm>
            <a:off x="42672000" y="32441322"/>
            <a:ext cx="7758545" cy="866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372" tIns="60186" rIns="120372" bIns="60186">
            <a:spAutoFit/>
          </a:bodyPr>
          <a:lstStyle/>
          <a:p>
            <a:pPr defTabSz="6327869"/>
            <a:r>
              <a:rPr lang="en-US" sz="3700" b="1" dirty="0"/>
              <a:t>STEREO/IMPACT MAG</a:t>
            </a:r>
          </a:p>
          <a:p>
            <a:pPr defTabSz="6327869"/>
            <a:r>
              <a:rPr lang="en-US" sz="3700" b="1" dirty="0"/>
              <a:t>STEREO/IMPACT HET</a:t>
            </a:r>
          </a:p>
          <a:p>
            <a:pPr defTabSz="6327869"/>
            <a:r>
              <a:rPr lang="en-US" sz="3700" b="1" dirty="0"/>
              <a:t>STEREO/IMPACT SEPT</a:t>
            </a:r>
          </a:p>
          <a:p>
            <a:pPr defTabSz="6327869"/>
            <a:r>
              <a:rPr lang="en-US" sz="3700" b="1" dirty="0"/>
              <a:t>STEREO/PLASTIC</a:t>
            </a:r>
          </a:p>
          <a:p>
            <a:pPr defTabSz="6327869"/>
            <a:r>
              <a:rPr lang="en-US" sz="3700" b="1" dirty="0"/>
              <a:t>ACE/MAG</a:t>
            </a:r>
          </a:p>
          <a:p>
            <a:pPr defTabSz="6327869"/>
            <a:r>
              <a:rPr lang="en-US" sz="3700" b="1" dirty="0"/>
              <a:t>ACE/EPAM</a:t>
            </a:r>
          </a:p>
          <a:p>
            <a:pPr defTabSz="6327869"/>
            <a:r>
              <a:rPr lang="en-US" sz="3700" b="1" dirty="0"/>
              <a:t>ACE/SWEPAM</a:t>
            </a:r>
          </a:p>
          <a:p>
            <a:pPr defTabSz="6327869"/>
            <a:r>
              <a:rPr lang="en-US" sz="3700" b="1" dirty="0"/>
              <a:t>(STEREO and ACE plots provided by the NOAA Space Weather Prediction Center)</a:t>
            </a:r>
          </a:p>
          <a:p>
            <a:pPr defTabSz="6327869"/>
            <a:r>
              <a:rPr lang="en-US" sz="3700" b="1" dirty="0"/>
              <a:t>SOHO LASCO C2</a:t>
            </a:r>
          </a:p>
          <a:p>
            <a:pPr defTabSz="6327869"/>
            <a:r>
              <a:rPr lang="en-US" sz="3700" b="1" dirty="0"/>
              <a:t>SDO AIA</a:t>
            </a:r>
          </a:p>
          <a:p>
            <a:pPr defTabSz="6327869"/>
            <a:r>
              <a:rPr lang="en-US" sz="3700" b="1" dirty="0"/>
              <a:t>STEREO spacecraft positions provided by the STEREO Science Center</a:t>
            </a:r>
          </a:p>
        </p:txBody>
      </p:sp>
      <p:sp>
        <p:nvSpPr>
          <p:cNvPr id="2517" name="Text Box 469"/>
          <p:cNvSpPr txBox="1">
            <a:spLocks noChangeArrowheads="1"/>
          </p:cNvSpPr>
          <p:nvPr/>
        </p:nvSpPr>
        <p:spPr bwMode="auto">
          <a:xfrm>
            <a:off x="8534401" y="20988131"/>
            <a:ext cx="22451098" cy="13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0372" tIns="60186" rIns="120372" bIns="60186">
            <a:spAutoFit/>
          </a:bodyPr>
          <a:lstStyle/>
          <a:p>
            <a:pPr defTabSz="6327869"/>
            <a:r>
              <a:rPr lang="en-US" sz="7900" b="1" dirty="0">
                <a:latin typeface="Century Gothic" pitchFamily="34" charset="0"/>
              </a:rPr>
              <a:t>http://stereo.ssl.berkeley.edu/multistatus.php</a:t>
            </a:r>
          </a:p>
        </p:txBody>
      </p:sp>
      <p:sp>
        <p:nvSpPr>
          <p:cNvPr id="2518" name="Text Box 470"/>
          <p:cNvSpPr txBox="1">
            <a:spLocks noChangeArrowheads="1"/>
          </p:cNvSpPr>
          <p:nvPr/>
        </p:nvSpPr>
        <p:spPr bwMode="auto">
          <a:xfrm>
            <a:off x="33832800" y="6400800"/>
            <a:ext cx="15544800" cy="20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0372" tIns="60186" rIns="120372" bIns="60186" anchor="t" anchorCtr="1">
            <a:spAutoFit/>
          </a:bodyPr>
          <a:lstStyle/>
          <a:p>
            <a:pPr algn="ctr" defTabSz="6327869"/>
            <a:r>
              <a:rPr lang="en-US" sz="6300" b="1" dirty="0" smtClean="0">
                <a:latin typeface="Century Gothic" pitchFamily="34" charset="0"/>
              </a:rPr>
              <a:t>DST Estimator</a:t>
            </a:r>
          </a:p>
          <a:p>
            <a:pPr defTabSz="6327869"/>
            <a:r>
              <a:rPr lang="en-US" sz="6300" b="1" dirty="0" smtClean="0">
                <a:latin typeface="Century Gothic" pitchFamily="34" charset="0"/>
              </a:rPr>
              <a:t>http://sprg.ssl.berkeley.edu/dst_index/</a:t>
            </a:r>
            <a:endParaRPr lang="en-US" sz="6300" b="1" dirty="0">
              <a:latin typeface="Century Gothic" pitchFamily="34" charset="0"/>
            </a:endParaRPr>
          </a:p>
        </p:txBody>
      </p:sp>
      <p:pic>
        <p:nvPicPr>
          <p:cNvPr id="2522" name="Picture 474" descr="ace_spacecra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1200" y="11887200"/>
            <a:ext cx="4572000" cy="4572000"/>
          </a:xfrm>
          <a:prstGeom prst="rect">
            <a:avLst/>
          </a:prstGeom>
          <a:noFill/>
        </p:spPr>
      </p:pic>
      <p:sp>
        <p:nvSpPr>
          <p:cNvPr id="2523" name="Text Box 475"/>
          <p:cNvSpPr txBox="1">
            <a:spLocks noChangeArrowheads="1"/>
          </p:cNvSpPr>
          <p:nvPr/>
        </p:nvSpPr>
        <p:spPr bwMode="auto">
          <a:xfrm>
            <a:off x="21031200" y="12801600"/>
            <a:ext cx="876282" cy="4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0372" tIns="60186" rIns="120372" bIns="60186">
            <a:spAutoFit/>
          </a:bodyPr>
          <a:lstStyle/>
          <a:p>
            <a:pPr defTabSz="6327869"/>
            <a:r>
              <a:rPr lang="en-US" sz="2400" dirty="0"/>
              <a:t>ACE</a:t>
            </a:r>
          </a:p>
        </p:txBody>
      </p:sp>
      <p:sp>
        <p:nvSpPr>
          <p:cNvPr id="2524" name="Text Box 476"/>
          <p:cNvSpPr txBox="1">
            <a:spLocks noChangeArrowheads="1"/>
          </p:cNvSpPr>
          <p:nvPr/>
        </p:nvSpPr>
        <p:spPr bwMode="auto">
          <a:xfrm>
            <a:off x="21031200" y="7315200"/>
            <a:ext cx="1507865" cy="4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0372" tIns="60186" rIns="120372" bIns="60186">
            <a:spAutoFit/>
          </a:bodyPr>
          <a:lstStyle/>
          <a:p>
            <a:pPr defTabSz="6327869"/>
            <a:r>
              <a:rPr lang="en-US" sz="2400" dirty="0"/>
              <a:t>STEREO</a:t>
            </a:r>
          </a:p>
        </p:txBody>
      </p:sp>
      <p:pic>
        <p:nvPicPr>
          <p:cNvPr id="2525" name="Picture 477" descr="so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0" y="12801600"/>
            <a:ext cx="4610420" cy="2743200"/>
          </a:xfrm>
          <a:prstGeom prst="rect">
            <a:avLst/>
          </a:prstGeom>
          <a:noFill/>
        </p:spPr>
      </p:pic>
      <p:sp>
        <p:nvSpPr>
          <p:cNvPr id="2526" name="Text Box 478"/>
          <p:cNvSpPr txBox="1">
            <a:spLocks noChangeArrowheads="1"/>
          </p:cNvSpPr>
          <p:nvPr/>
        </p:nvSpPr>
        <p:spPr bwMode="auto">
          <a:xfrm>
            <a:off x="27432000" y="12801600"/>
            <a:ext cx="1148792" cy="4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0372" tIns="60186" rIns="120372" bIns="60186">
            <a:spAutoFit/>
          </a:bodyPr>
          <a:lstStyle/>
          <a:p>
            <a:pPr defTabSz="6327869"/>
            <a:r>
              <a:rPr lang="en-US" sz="2400" dirty="0"/>
              <a:t>SOHO</a:t>
            </a:r>
          </a:p>
        </p:txBody>
      </p:sp>
      <p:pic>
        <p:nvPicPr>
          <p:cNvPr id="2527" name="Picture 479" descr="s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0" y="7315200"/>
            <a:ext cx="3657600" cy="3907536"/>
          </a:xfrm>
          <a:prstGeom prst="rect">
            <a:avLst/>
          </a:prstGeom>
          <a:noFill/>
        </p:spPr>
      </p:pic>
      <p:sp>
        <p:nvSpPr>
          <p:cNvPr id="2528" name="Text Box 480"/>
          <p:cNvSpPr txBox="1">
            <a:spLocks noChangeArrowheads="1"/>
          </p:cNvSpPr>
          <p:nvPr/>
        </p:nvSpPr>
        <p:spPr bwMode="auto">
          <a:xfrm>
            <a:off x="27432000" y="7315200"/>
            <a:ext cx="909944" cy="4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0372" tIns="60186" rIns="120372" bIns="60186">
            <a:spAutoFit/>
          </a:bodyPr>
          <a:lstStyle/>
          <a:p>
            <a:pPr defTabSz="6327869"/>
            <a:r>
              <a:rPr lang="en-US" sz="2400" dirty="0"/>
              <a:t>SDO</a:t>
            </a:r>
          </a:p>
        </p:txBody>
      </p:sp>
      <p:sp>
        <p:nvSpPr>
          <p:cNvPr id="2530" name="Text Box 482"/>
          <p:cNvSpPr txBox="1">
            <a:spLocks noChangeArrowheads="1"/>
          </p:cNvSpPr>
          <p:nvPr/>
        </p:nvSpPr>
        <p:spPr bwMode="auto">
          <a:xfrm>
            <a:off x="5486400" y="4572000"/>
            <a:ext cx="39319200" cy="6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0372" tIns="60186" rIns="120372" bIns="60186">
            <a:spAutoFit/>
          </a:bodyPr>
          <a:lstStyle/>
          <a:p>
            <a:pPr defTabSz="6327869"/>
            <a:r>
              <a:rPr lang="en-US" sz="3200" b="1" dirty="0"/>
              <a:t>With Special Thanks to the STEREO/IMPACT, STEREO/PLASTIC, ACE/MAG, ACE/EPAM, ACE/SWEPAM, SOHO/LASCO, SDO/AIA, NOAA SWPC and STEREO SSC Teams for their Data and Plots</a:t>
            </a:r>
          </a:p>
        </p:txBody>
      </p:sp>
      <p:pic>
        <p:nvPicPr>
          <p:cNvPr id="2531" name="Picture 483" descr="6857656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62400" y="24688800"/>
            <a:ext cx="5486400" cy="4389120"/>
          </a:xfrm>
          <a:prstGeom prst="rect">
            <a:avLst/>
          </a:prstGeom>
          <a:noFill/>
        </p:spPr>
      </p:pic>
      <p:pic>
        <p:nvPicPr>
          <p:cNvPr id="39" name="Picture 38" descr="seplow_crop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22860000"/>
            <a:ext cx="8229600" cy="7125240"/>
          </a:xfrm>
          <a:prstGeom prst="rect">
            <a:avLst/>
          </a:prstGeom>
        </p:spPr>
      </p:pic>
      <p:pic>
        <p:nvPicPr>
          <p:cNvPr id="40" name="Picture 39" descr="sephigh_crop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87200" y="22860000"/>
            <a:ext cx="8229600" cy="7164969"/>
          </a:xfrm>
          <a:prstGeom prst="rect">
            <a:avLst/>
          </a:prstGeom>
        </p:spPr>
      </p:pic>
      <p:pic>
        <p:nvPicPr>
          <p:cNvPr id="41" name="Picture 40" descr="plasma_crop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45600" y="22860000"/>
            <a:ext cx="8229600" cy="7150655"/>
          </a:xfrm>
          <a:prstGeom prst="rect">
            <a:avLst/>
          </a:prstGeom>
        </p:spPr>
      </p:pic>
      <p:pic>
        <p:nvPicPr>
          <p:cNvPr id="42" name="Picture 41" descr="eandp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01" y="22860000"/>
            <a:ext cx="8229600" cy="7198241"/>
          </a:xfrm>
          <a:prstGeom prst="rect">
            <a:avLst/>
          </a:prstGeom>
        </p:spPr>
      </p:pic>
      <p:pic>
        <p:nvPicPr>
          <p:cNvPr id="43" name="Picture 42" descr="marsvie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32004000"/>
            <a:ext cx="8251967" cy="6400800"/>
          </a:xfrm>
          <a:prstGeom prst="rect">
            <a:avLst/>
          </a:prstGeom>
        </p:spPr>
      </p:pic>
      <p:pic>
        <p:nvPicPr>
          <p:cNvPr id="45" name="Picture 44" descr="ds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576000" y="9144000"/>
            <a:ext cx="9144000" cy="710426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832800" y="16459200"/>
            <a:ext cx="1554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DST estimate </a:t>
            </a:r>
            <a:r>
              <a:rPr lang="en-US" sz="3600" b="1" dirty="0" smtClean="0"/>
              <a:t>page provides a quick way to assess current solar activity’s impact at Earth using real-time data from the ACE spacecraft. We are also developing DST proxies at the STEREO spacecraft locations.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8251745" y="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SH13A-1930</a:t>
            </a:r>
            <a:endParaRPr lang="en-US" sz="3600" dirty="0"/>
          </a:p>
        </p:txBody>
      </p:sp>
      <p:pic>
        <p:nvPicPr>
          <p:cNvPr id="48" name="Picture 47" descr="marssephig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82620" y="32004000"/>
            <a:ext cx="8334180" cy="6400800"/>
          </a:xfrm>
          <a:prstGeom prst="rect">
            <a:avLst/>
          </a:prstGeom>
        </p:spPr>
      </p:pic>
      <p:pic>
        <p:nvPicPr>
          <p:cNvPr id="49" name="Picture 48" descr="marseandp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945600" y="32004000"/>
            <a:ext cx="8229600" cy="6254863"/>
          </a:xfrm>
          <a:prstGeom prst="rect">
            <a:avLst/>
          </a:prstGeom>
        </p:spPr>
      </p:pic>
      <p:pic>
        <p:nvPicPr>
          <p:cNvPr id="50" name="Picture 49" descr="marsplasm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004000" y="32004000"/>
            <a:ext cx="8229600" cy="6239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436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University of California,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Schroeder</dc:creator>
  <cp:lastModifiedBy>peters</cp:lastModifiedBy>
  <cp:revision>47</cp:revision>
  <dcterms:created xsi:type="dcterms:W3CDTF">2005-04-11T17:44:14Z</dcterms:created>
  <dcterms:modified xsi:type="dcterms:W3CDTF">2011-11-30T20:13:48Z</dcterms:modified>
</cp:coreProperties>
</file>