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58"/>
  </p:normalViewPr>
  <p:slideViewPr>
    <p:cSldViewPr snapToGrid="0">
      <p:cViewPr varScale="1">
        <p:scale>
          <a:sx n="120" d="100"/>
          <a:sy n="120" d="100"/>
        </p:scale>
        <p:origin x="80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10/7/24</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10/7/24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10/7/24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10/7/24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10/7/24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10/7/24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10/7/24</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10/7/24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10/7/24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10/7/24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10/7/24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10/7/24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10/7/24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10/7/24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10/7/24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10/7/24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10/7/24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10/7/24</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stereo.gsfc.nasa.gov/instruments/instruments.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AF774-8889-B74D-931C-4C26E9CB9789}"/>
              </a:ext>
            </a:extLst>
          </p:cNvPr>
          <p:cNvSpPr>
            <a:spLocks noGrp="1"/>
          </p:cNvSpPr>
          <p:nvPr>
            <p:ph type="ctrTitle"/>
          </p:nvPr>
        </p:nvSpPr>
        <p:spPr/>
        <p:txBody>
          <a:bodyPr/>
          <a:lstStyle/>
          <a:p>
            <a:r>
              <a:rPr lang="en-US" dirty="0"/>
              <a:t>STEREO/IMPACT Ops</a:t>
            </a:r>
          </a:p>
        </p:txBody>
      </p:sp>
      <p:sp>
        <p:nvSpPr>
          <p:cNvPr id="3" name="Subtitle 2">
            <a:extLst>
              <a:ext uri="{FF2B5EF4-FFF2-40B4-BE49-F238E27FC236}">
                <a16:creationId xmlns:a16="http://schemas.microsoft.com/office/drawing/2014/main" id="{4F2E1374-8FBB-9B54-0243-A9C90631588E}"/>
              </a:ext>
            </a:extLst>
          </p:cNvPr>
          <p:cNvSpPr>
            <a:spLocks noGrp="1"/>
          </p:cNvSpPr>
          <p:nvPr>
            <p:ph type="subTitle" idx="1"/>
          </p:nvPr>
        </p:nvSpPr>
        <p:spPr/>
        <p:txBody>
          <a:bodyPr/>
          <a:lstStyle/>
          <a:p>
            <a:r>
              <a:rPr lang="en-US" dirty="0"/>
              <a:t>Oct 8, 2024</a:t>
            </a:r>
          </a:p>
        </p:txBody>
      </p:sp>
    </p:spTree>
    <p:extLst>
      <p:ext uri="{BB962C8B-B14F-4D97-AF65-F5344CB8AC3E}">
        <p14:creationId xmlns:p14="http://schemas.microsoft.com/office/powerpoint/2010/main" val="3004705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E3E56-71A3-A030-45CA-B9B7C427E1D0}"/>
              </a:ext>
            </a:extLst>
          </p:cNvPr>
          <p:cNvSpPr>
            <a:spLocks noGrp="1"/>
          </p:cNvSpPr>
          <p:nvPr>
            <p:ph type="title"/>
          </p:nvPr>
        </p:nvSpPr>
        <p:spPr/>
        <p:txBody>
          <a:bodyPr/>
          <a:lstStyle/>
          <a:p>
            <a:r>
              <a:rPr lang="en-US" dirty="0"/>
              <a:t>Command Workflow – Connecting</a:t>
            </a:r>
          </a:p>
        </p:txBody>
      </p:sp>
      <p:sp>
        <p:nvSpPr>
          <p:cNvPr id="3" name="Content Placeholder 2">
            <a:extLst>
              <a:ext uri="{FF2B5EF4-FFF2-40B4-BE49-F238E27FC236}">
                <a16:creationId xmlns:a16="http://schemas.microsoft.com/office/drawing/2014/main" id="{E432C3E8-34AB-4EAB-1806-81C38C3653CE}"/>
              </a:ext>
            </a:extLst>
          </p:cNvPr>
          <p:cNvSpPr>
            <a:spLocks noGrp="1"/>
          </p:cNvSpPr>
          <p:nvPr>
            <p:ph idx="1"/>
          </p:nvPr>
        </p:nvSpPr>
        <p:spPr/>
        <p:txBody>
          <a:bodyPr/>
          <a:lstStyle/>
          <a:p>
            <a:r>
              <a:rPr lang="en-US" dirty="0"/>
              <a:t>If outside of SSL, connect to the SSL (or UCB) VPN</a:t>
            </a:r>
          </a:p>
          <a:p>
            <a:r>
              <a:rPr lang="en-US" dirty="0"/>
              <a:t>Use Microsoft Remote Desktop (or equivalent) to connect to the IMPACT GSE at </a:t>
            </a:r>
            <a:r>
              <a:rPr lang="en-US" dirty="0" err="1"/>
              <a:t>impacta.ssl.Berkeley.edu</a:t>
            </a:r>
            <a:r>
              <a:rPr lang="en-US" dirty="0"/>
              <a:t> (credentials I will give you)</a:t>
            </a:r>
          </a:p>
          <a:p>
            <a:r>
              <a:rPr lang="en-US" dirty="0"/>
              <a:t>If the GSE software is not already running, run “</a:t>
            </a:r>
            <a:r>
              <a:rPr lang="en-US" dirty="0" err="1"/>
              <a:t>stgsect</a:t>
            </a:r>
            <a:r>
              <a:rPr lang="en-US" dirty="0"/>
              <a:t>”. This should start the GSE interface.</a:t>
            </a:r>
          </a:p>
          <a:p>
            <a:r>
              <a:rPr lang="en-US" dirty="0"/>
              <a:t>If telemetry is not flowing, we’re either between contacts or the GSE telemetry has gotten hung up. In the latter case, simply toggle the “TLM” button so that it’s green. If we’re in a contact, you should start to see things changing in the interface.</a:t>
            </a:r>
          </a:p>
        </p:txBody>
      </p:sp>
    </p:spTree>
    <p:extLst>
      <p:ext uri="{BB962C8B-B14F-4D97-AF65-F5344CB8AC3E}">
        <p14:creationId xmlns:p14="http://schemas.microsoft.com/office/powerpoint/2010/main" val="2045719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8BDFB-1439-D907-85BF-FFD104F0C86B}"/>
              </a:ext>
            </a:extLst>
          </p:cNvPr>
          <p:cNvSpPr>
            <a:spLocks noGrp="1"/>
          </p:cNvSpPr>
          <p:nvPr>
            <p:ph type="title"/>
          </p:nvPr>
        </p:nvSpPr>
        <p:spPr/>
        <p:txBody>
          <a:bodyPr/>
          <a:lstStyle/>
          <a:p>
            <a:r>
              <a:rPr lang="en-US" dirty="0"/>
              <a:t>Command Workflow Commanding</a:t>
            </a:r>
          </a:p>
        </p:txBody>
      </p:sp>
      <p:sp>
        <p:nvSpPr>
          <p:cNvPr id="3" name="Content Placeholder 2">
            <a:extLst>
              <a:ext uri="{FF2B5EF4-FFF2-40B4-BE49-F238E27FC236}">
                <a16:creationId xmlns:a16="http://schemas.microsoft.com/office/drawing/2014/main" id="{E79BBBE1-DE89-0C74-C3A6-CE416FAB660F}"/>
              </a:ext>
            </a:extLst>
          </p:cNvPr>
          <p:cNvSpPr>
            <a:spLocks noGrp="1"/>
          </p:cNvSpPr>
          <p:nvPr>
            <p:ph idx="1"/>
          </p:nvPr>
        </p:nvSpPr>
        <p:spPr/>
        <p:txBody>
          <a:bodyPr/>
          <a:lstStyle/>
          <a:p>
            <a:r>
              <a:rPr lang="en-US" dirty="0"/>
              <a:t>If you are doing real-time commanding, call into the APL </a:t>
            </a:r>
            <a:r>
              <a:rPr lang="en-US" dirty="0" err="1"/>
              <a:t>voiceloop</a:t>
            </a:r>
            <a:r>
              <a:rPr lang="en-US" dirty="0"/>
              <a:t>. Things I commonly ask the MOC on the loop: “When will my command queue be open?” Or if no telemetry is flowing, “is there a problem with the DSN?”</a:t>
            </a:r>
          </a:p>
          <a:p>
            <a:r>
              <a:rPr lang="en-US" dirty="0"/>
              <a:t>Open PuTTY and connect to the command server at APL. Then toggle the “CMD” button in the GSE. If all is right, this should now be green.</a:t>
            </a:r>
          </a:p>
          <a:p>
            <a:r>
              <a:rPr lang="en-US" dirty="0"/>
              <a:t>Command away</a:t>
            </a:r>
          </a:p>
        </p:txBody>
      </p:sp>
    </p:spTree>
    <p:extLst>
      <p:ext uri="{BB962C8B-B14F-4D97-AF65-F5344CB8AC3E}">
        <p14:creationId xmlns:p14="http://schemas.microsoft.com/office/powerpoint/2010/main" val="1921441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581E0-8C40-5170-02C4-B084F8CC9028}"/>
              </a:ext>
            </a:extLst>
          </p:cNvPr>
          <p:cNvSpPr>
            <a:spLocks noGrp="1"/>
          </p:cNvSpPr>
          <p:nvPr>
            <p:ph type="title"/>
          </p:nvPr>
        </p:nvSpPr>
        <p:spPr/>
        <p:txBody>
          <a:bodyPr/>
          <a:lstStyle/>
          <a:p>
            <a:r>
              <a:rPr lang="en-US" dirty="0"/>
              <a:t>Special Note about Real-Time</a:t>
            </a:r>
          </a:p>
        </p:txBody>
      </p:sp>
      <p:sp>
        <p:nvSpPr>
          <p:cNvPr id="3" name="Content Placeholder 2">
            <a:extLst>
              <a:ext uri="{FF2B5EF4-FFF2-40B4-BE49-F238E27FC236}">
                <a16:creationId xmlns:a16="http://schemas.microsoft.com/office/drawing/2014/main" id="{853B6D93-5375-B468-6A2B-46EEEC4EB6FC}"/>
              </a:ext>
            </a:extLst>
          </p:cNvPr>
          <p:cNvSpPr>
            <a:spLocks noGrp="1"/>
          </p:cNvSpPr>
          <p:nvPr>
            <p:ph idx="1"/>
          </p:nvPr>
        </p:nvSpPr>
        <p:spPr/>
        <p:txBody>
          <a:bodyPr/>
          <a:lstStyle/>
          <a:p>
            <a:r>
              <a:rPr lang="en-US" dirty="0"/>
              <a:t>Real-time commanding typically needs to be arranged with APL in advance either by phone or email. If it’s the middle of the night and you know what is hitting the fan, APL will send someone into the MOC to assist. However, if the situation is less dire, they will likely want us to command at a more convenient time. All depended on the urgency.</a:t>
            </a:r>
          </a:p>
          <a:p>
            <a:r>
              <a:rPr lang="en-US" dirty="0"/>
              <a:t>I generally reserve real-time commanding for anomalies (think instrument reset, PLASTIC high voltage problems) and for testing the interface</a:t>
            </a:r>
          </a:p>
        </p:txBody>
      </p:sp>
    </p:spTree>
    <p:extLst>
      <p:ext uri="{BB962C8B-B14F-4D97-AF65-F5344CB8AC3E}">
        <p14:creationId xmlns:p14="http://schemas.microsoft.com/office/powerpoint/2010/main" val="1956407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DA8FE-E86F-C47F-0B3E-73D30E031364}"/>
              </a:ext>
            </a:extLst>
          </p:cNvPr>
          <p:cNvSpPr>
            <a:spLocks noGrp="1"/>
          </p:cNvSpPr>
          <p:nvPr>
            <p:ph type="title"/>
          </p:nvPr>
        </p:nvSpPr>
        <p:spPr/>
        <p:txBody>
          <a:bodyPr/>
          <a:lstStyle/>
          <a:p>
            <a:r>
              <a:rPr lang="en-US" dirty="0"/>
              <a:t>Working with the SEP Team</a:t>
            </a:r>
          </a:p>
        </p:txBody>
      </p:sp>
      <p:sp>
        <p:nvSpPr>
          <p:cNvPr id="3" name="Content Placeholder 2">
            <a:extLst>
              <a:ext uri="{FF2B5EF4-FFF2-40B4-BE49-F238E27FC236}">
                <a16:creationId xmlns:a16="http://schemas.microsoft.com/office/drawing/2014/main" id="{8FD87320-D49B-B066-B93D-82968DD82B6A}"/>
              </a:ext>
            </a:extLst>
          </p:cNvPr>
          <p:cNvSpPr>
            <a:spLocks noGrp="1"/>
          </p:cNvSpPr>
          <p:nvPr>
            <p:ph idx="1"/>
          </p:nvPr>
        </p:nvSpPr>
        <p:spPr/>
        <p:txBody>
          <a:bodyPr>
            <a:normAutofit lnSpcReduction="10000"/>
          </a:bodyPr>
          <a:lstStyle/>
          <a:p>
            <a:r>
              <a:rPr lang="en-US" dirty="0"/>
              <a:t>If the SEP team needs to command, they need to use either the UCB or APL POC to send their commands. They have their own SEP GSEs (one at Caltech, one at APL). Whichever SEP GSE they are using, they then need to connect to either the UCB or APL IMPACT GSE.</a:t>
            </a:r>
          </a:p>
          <a:p>
            <a:r>
              <a:rPr lang="en-US" dirty="0"/>
              <a:t>There are ports we need to open inside the IMPACT GSE to facilitate this is they are going through UCB. (If they are going through APL, Kristin usually comes in to support that). There are 2 ports for them: a telemetry forwarding port which sends them real-time telemetry, and a commanding port through which they send their commands)</a:t>
            </a:r>
          </a:p>
          <a:p>
            <a:r>
              <a:rPr lang="en-US" dirty="0"/>
              <a:t>The connection between, say, the Caltech SEP GSE and the UCB IMPACT GSE is tested regularly. It can get really buggy requiring reboots of either or both the UCB IMPACT GSE and/or the Caltech SEP GSE.</a:t>
            </a:r>
          </a:p>
        </p:txBody>
      </p:sp>
    </p:spTree>
    <p:extLst>
      <p:ext uri="{BB962C8B-B14F-4D97-AF65-F5344CB8AC3E}">
        <p14:creationId xmlns:p14="http://schemas.microsoft.com/office/powerpoint/2010/main" val="2336804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3FE3A-5A87-D0E6-A835-1EDD0326E8F1}"/>
              </a:ext>
            </a:extLst>
          </p:cNvPr>
          <p:cNvSpPr>
            <a:spLocks noGrp="1"/>
          </p:cNvSpPr>
          <p:nvPr>
            <p:ph type="title"/>
          </p:nvPr>
        </p:nvSpPr>
        <p:spPr/>
        <p:txBody>
          <a:bodyPr/>
          <a:lstStyle/>
          <a:p>
            <a:r>
              <a:rPr lang="en-US" dirty="0"/>
              <a:t>A Note on PLASTIC</a:t>
            </a:r>
          </a:p>
        </p:txBody>
      </p:sp>
      <p:sp>
        <p:nvSpPr>
          <p:cNvPr id="3" name="Content Placeholder 2">
            <a:extLst>
              <a:ext uri="{FF2B5EF4-FFF2-40B4-BE49-F238E27FC236}">
                <a16:creationId xmlns:a16="http://schemas.microsoft.com/office/drawing/2014/main" id="{62997AFF-368A-D04B-3063-39C0A6B61093}"/>
              </a:ext>
            </a:extLst>
          </p:cNvPr>
          <p:cNvSpPr>
            <a:spLocks noGrp="1"/>
          </p:cNvSpPr>
          <p:nvPr>
            <p:ph idx="1"/>
          </p:nvPr>
        </p:nvSpPr>
        <p:spPr/>
        <p:txBody>
          <a:bodyPr/>
          <a:lstStyle/>
          <a:p>
            <a:r>
              <a:rPr lang="en-US" dirty="0"/>
              <a:t>PLASTIC’s flight software runs on our IDPU, and you will see a subset of PLASTIC housekeeping in our GSE interface</a:t>
            </a:r>
          </a:p>
          <a:p>
            <a:r>
              <a:rPr lang="en-US" dirty="0"/>
              <a:t>Especially in a situation in which PLASTIC is coming up from being shut off, there are commands we need to send when PLASTIC requests us to. Details on the IMPACT power cycle procedure are in a document I am giving you</a:t>
            </a:r>
          </a:p>
          <a:p>
            <a:r>
              <a:rPr lang="en-US" dirty="0"/>
              <a:t>It’s important to realize that if IMPACT gets powered down, PLASTIC does too. Sort of </a:t>
            </a:r>
            <a:r>
              <a:rPr lang="en-US"/>
              <a:t>a package deal.</a:t>
            </a:r>
          </a:p>
        </p:txBody>
      </p:sp>
    </p:spTree>
    <p:extLst>
      <p:ext uri="{BB962C8B-B14F-4D97-AF65-F5344CB8AC3E}">
        <p14:creationId xmlns:p14="http://schemas.microsoft.com/office/powerpoint/2010/main" val="3844336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8AB47-EFC2-A90E-9870-2F9CDB0EBC1B}"/>
              </a:ext>
            </a:extLst>
          </p:cNvPr>
          <p:cNvSpPr>
            <a:spLocks noGrp="1"/>
          </p:cNvSpPr>
          <p:nvPr>
            <p:ph type="title"/>
          </p:nvPr>
        </p:nvSpPr>
        <p:spPr/>
        <p:txBody>
          <a:bodyPr/>
          <a:lstStyle/>
          <a:p>
            <a:r>
              <a:rPr lang="en-US" dirty="0"/>
              <a:t>The STEREO Mission</a:t>
            </a:r>
          </a:p>
        </p:txBody>
      </p:sp>
      <p:pic>
        <p:nvPicPr>
          <p:cNvPr id="5" name="Content Placeholder 4" descr="A diagram of the sun&#10;&#10;Description automatically generated">
            <a:extLst>
              <a:ext uri="{FF2B5EF4-FFF2-40B4-BE49-F238E27FC236}">
                <a16:creationId xmlns:a16="http://schemas.microsoft.com/office/drawing/2014/main" id="{8D0728F5-D41A-1022-0A9A-4965085E1E65}"/>
              </a:ext>
            </a:extLst>
          </p:cNvPr>
          <p:cNvPicPr>
            <a:picLocks noGrp="1" noChangeAspect="1"/>
          </p:cNvPicPr>
          <p:nvPr>
            <p:ph idx="1"/>
          </p:nvPr>
        </p:nvPicPr>
        <p:blipFill>
          <a:blip r:embed="rId2"/>
          <a:stretch>
            <a:fillRect/>
          </a:stretch>
        </p:blipFill>
        <p:spPr>
          <a:xfrm>
            <a:off x="2997640" y="2603500"/>
            <a:ext cx="5141033" cy="3416300"/>
          </a:xfrm>
        </p:spPr>
      </p:pic>
    </p:spTree>
    <p:extLst>
      <p:ext uri="{BB962C8B-B14F-4D97-AF65-F5344CB8AC3E}">
        <p14:creationId xmlns:p14="http://schemas.microsoft.com/office/powerpoint/2010/main" val="1125948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0B34C-0412-7E07-6ACE-FFC2BE0DB93D}"/>
              </a:ext>
            </a:extLst>
          </p:cNvPr>
          <p:cNvSpPr>
            <a:spLocks noGrp="1"/>
          </p:cNvSpPr>
          <p:nvPr>
            <p:ph type="title"/>
          </p:nvPr>
        </p:nvSpPr>
        <p:spPr/>
        <p:txBody>
          <a:bodyPr/>
          <a:lstStyle/>
          <a:p>
            <a:r>
              <a:rPr lang="en-US" dirty="0"/>
              <a:t>STEREO Instruments</a:t>
            </a:r>
          </a:p>
        </p:txBody>
      </p:sp>
      <p:sp>
        <p:nvSpPr>
          <p:cNvPr id="3" name="Content Placeholder 2">
            <a:extLst>
              <a:ext uri="{FF2B5EF4-FFF2-40B4-BE49-F238E27FC236}">
                <a16:creationId xmlns:a16="http://schemas.microsoft.com/office/drawing/2014/main" id="{EBEE2ABE-D284-3D62-EDEE-3D5468DBC656}"/>
              </a:ext>
            </a:extLst>
          </p:cNvPr>
          <p:cNvSpPr>
            <a:spLocks noGrp="1"/>
          </p:cNvSpPr>
          <p:nvPr>
            <p:ph idx="1"/>
          </p:nvPr>
        </p:nvSpPr>
        <p:spPr/>
        <p:txBody>
          <a:bodyPr/>
          <a:lstStyle/>
          <a:p>
            <a:r>
              <a:rPr lang="en-US" dirty="0">
                <a:hlinkClick r:id="rId2"/>
              </a:rPr>
              <a:t>https://stereo.gsfc.nasa.gov/instruments/instruments.shtml</a:t>
            </a:r>
            <a:endParaRPr lang="en-US" dirty="0"/>
          </a:p>
          <a:p>
            <a:r>
              <a:rPr lang="en-US" dirty="0"/>
              <a:t>STEREO has 4 ”instruments”</a:t>
            </a:r>
          </a:p>
          <a:p>
            <a:pPr lvl="1"/>
            <a:r>
              <a:rPr lang="en-US" dirty="0"/>
              <a:t>SECCHI – A suite of 4 imagers</a:t>
            </a:r>
          </a:p>
          <a:p>
            <a:pPr lvl="1"/>
            <a:r>
              <a:rPr lang="en-US" dirty="0"/>
              <a:t>SWAVES – An electric fields/waves instrument</a:t>
            </a:r>
          </a:p>
          <a:p>
            <a:pPr lvl="1"/>
            <a:r>
              <a:rPr lang="en-US" dirty="0"/>
              <a:t>IMPACT – A suite of 7 instruments</a:t>
            </a:r>
          </a:p>
          <a:p>
            <a:pPr lvl="1"/>
            <a:r>
              <a:rPr lang="en-US" dirty="0"/>
              <a:t>PLASTIC – A solar wind ion instrument</a:t>
            </a:r>
          </a:p>
        </p:txBody>
      </p:sp>
    </p:spTree>
    <p:extLst>
      <p:ext uri="{BB962C8B-B14F-4D97-AF65-F5344CB8AC3E}">
        <p14:creationId xmlns:p14="http://schemas.microsoft.com/office/powerpoint/2010/main" val="2240671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39B1F-7C41-F6F2-56EC-1734C3A9BB6E}"/>
              </a:ext>
            </a:extLst>
          </p:cNvPr>
          <p:cNvSpPr>
            <a:spLocks noGrp="1"/>
          </p:cNvSpPr>
          <p:nvPr>
            <p:ph type="title"/>
          </p:nvPr>
        </p:nvSpPr>
        <p:spPr/>
        <p:txBody>
          <a:bodyPr/>
          <a:lstStyle/>
          <a:p>
            <a:r>
              <a:rPr lang="en-US" dirty="0"/>
              <a:t>IMPACT</a:t>
            </a:r>
          </a:p>
        </p:txBody>
      </p:sp>
      <p:pic>
        <p:nvPicPr>
          <p:cNvPr id="5" name="Content Placeholder 4" descr="A satellite with blue solar panels&#10;&#10;Description automatically generated">
            <a:extLst>
              <a:ext uri="{FF2B5EF4-FFF2-40B4-BE49-F238E27FC236}">
                <a16:creationId xmlns:a16="http://schemas.microsoft.com/office/drawing/2014/main" id="{A9BE7127-2887-A4E4-7998-E13817286661}"/>
              </a:ext>
            </a:extLst>
          </p:cNvPr>
          <p:cNvPicPr>
            <a:picLocks noGrp="1" noChangeAspect="1"/>
          </p:cNvPicPr>
          <p:nvPr>
            <p:ph idx="1"/>
          </p:nvPr>
        </p:nvPicPr>
        <p:blipFill>
          <a:blip r:embed="rId2"/>
          <a:stretch>
            <a:fillRect/>
          </a:stretch>
        </p:blipFill>
        <p:spPr>
          <a:xfrm>
            <a:off x="3804682" y="2603500"/>
            <a:ext cx="3526949" cy="3416300"/>
          </a:xfrm>
        </p:spPr>
      </p:pic>
    </p:spTree>
    <p:extLst>
      <p:ext uri="{BB962C8B-B14F-4D97-AF65-F5344CB8AC3E}">
        <p14:creationId xmlns:p14="http://schemas.microsoft.com/office/powerpoint/2010/main" val="2990156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EE28B-29D2-F20F-F101-43D03D8FB51E}"/>
              </a:ext>
            </a:extLst>
          </p:cNvPr>
          <p:cNvSpPr>
            <a:spLocks noGrp="1"/>
          </p:cNvSpPr>
          <p:nvPr>
            <p:ph type="title"/>
          </p:nvPr>
        </p:nvSpPr>
        <p:spPr/>
        <p:txBody>
          <a:bodyPr/>
          <a:lstStyle/>
          <a:p>
            <a:r>
              <a:rPr lang="en-US" dirty="0"/>
              <a:t>IMPACT’s Instruments</a:t>
            </a:r>
          </a:p>
        </p:txBody>
      </p:sp>
      <p:sp>
        <p:nvSpPr>
          <p:cNvPr id="3" name="Content Placeholder 2">
            <a:extLst>
              <a:ext uri="{FF2B5EF4-FFF2-40B4-BE49-F238E27FC236}">
                <a16:creationId xmlns:a16="http://schemas.microsoft.com/office/drawing/2014/main" id="{7FD14F35-7CB1-ACE6-767E-608A5741D2FC}"/>
              </a:ext>
            </a:extLst>
          </p:cNvPr>
          <p:cNvSpPr>
            <a:spLocks noGrp="1"/>
          </p:cNvSpPr>
          <p:nvPr>
            <p:ph idx="1"/>
          </p:nvPr>
        </p:nvSpPr>
        <p:spPr/>
        <p:txBody>
          <a:bodyPr>
            <a:normAutofit fontScale="92500" lnSpcReduction="10000"/>
          </a:bodyPr>
          <a:lstStyle/>
          <a:p>
            <a:r>
              <a:rPr lang="en-US" dirty="0"/>
              <a:t>IMPACT’s 7 instruments are divided into 2 groups:</a:t>
            </a:r>
          </a:p>
          <a:p>
            <a:r>
              <a:rPr lang="en-US" dirty="0"/>
              <a:t>The Boom Suite</a:t>
            </a:r>
          </a:p>
          <a:p>
            <a:pPr lvl="1"/>
            <a:r>
              <a:rPr lang="en-US" dirty="0"/>
              <a:t>MAG – Magnetometer</a:t>
            </a:r>
          </a:p>
          <a:p>
            <a:pPr lvl="1"/>
            <a:r>
              <a:rPr lang="en-US" dirty="0"/>
              <a:t>SWEA – Solar Wind Electron Analyzer</a:t>
            </a:r>
          </a:p>
          <a:p>
            <a:pPr lvl="1"/>
            <a:r>
              <a:rPr lang="en-US" dirty="0"/>
              <a:t>STE – </a:t>
            </a:r>
            <a:r>
              <a:rPr lang="en-US" dirty="0" err="1"/>
              <a:t>Suprathermal</a:t>
            </a:r>
            <a:r>
              <a:rPr lang="en-US" dirty="0"/>
              <a:t> Electron Telescope</a:t>
            </a:r>
          </a:p>
          <a:p>
            <a:r>
              <a:rPr lang="en-US" dirty="0"/>
              <a:t>The SEP Suite</a:t>
            </a:r>
          </a:p>
          <a:p>
            <a:pPr lvl="1"/>
            <a:r>
              <a:rPr lang="en-US" dirty="0"/>
              <a:t>HET – High Energy Telescope</a:t>
            </a:r>
          </a:p>
          <a:p>
            <a:pPr lvl="1"/>
            <a:r>
              <a:rPr lang="en-US" dirty="0"/>
              <a:t>LET – Low Energy Telescope</a:t>
            </a:r>
          </a:p>
          <a:p>
            <a:pPr lvl="1"/>
            <a:r>
              <a:rPr lang="en-US" dirty="0"/>
              <a:t>SIT – </a:t>
            </a:r>
            <a:r>
              <a:rPr lang="en-US" dirty="0" err="1"/>
              <a:t>Suprathermal</a:t>
            </a:r>
            <a:r>
              <a:rPr lang="en-US" dirty="0"/>
              <a:t> Ion Telescope</a:t>
            </a:r>
          </a:p>
          <a:p>
            <a:pPr lvl="1"/>
            <a:r>
              <a:rPr lang="en-US" dirty="0"/>
              <a:t>SEPT – Solar Electron Proton Telescope</a:t>
            </a:r>
          </a:p>
        </p:txBody>
      </p:sp>
    </p:spTree>
    <p:extLst>
      <p:ext uri="{BB962C8B-B14F-4D97-AF65-F5344CB8AC3E}">
        <p14:creationId xmlns:p14="http://schemas.microsoft.com/office/powerpoint/2010/main" val="1215364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A2774-C8C5-75AC-34A0-21756AF5C9D8}"/>
              </a:ext>
            </a:extLst>
          </p:cNvPr>
          <p:cNvSpPr>
            <a:spLocks noGrp="1"/>
          </p:cNvSpPr>
          <p:nvPr>
            <p:ph type="title"/>
          </p:nvPr>
        </p:nvSpPr>
        <p:spPr/>
        <p:txBody>
          <a:bodyPr/>
          <a:lstStyle/>
          <a:p>
            <a:r>
              <a:rPr lang="en-US" dirty="0"/>
              <a:t>A Couple of Things</a:t>
            </a:r>
          </a:p>
        </p:txBody>
      </p:sp>
      <p:sp>
        <p:nvSpPr>
          <p:cNvPr id="3" name="Content Placeholder 2">
            <a:extLst>
              <a:ext uri="{FF2B5EF4-FFF2-40B4-BE49-F238E27FC236}">
                <a16:creationId xmlns:a16="http://schemas.microsoft.com/office/drawing/2014/main" id="{25FEA6F3-D601-BB4C-CDCE-CB8730E15DC7}"/>
              </a:ext>
            </a:extLst>
          </p:cNvPr>
          <p:cNvSpPr>
            <a:spLocks noGrp="1"/>
          </p:cNvSpPr>
          <p:nvPr>
            <p:ph idx="1"/>
          </p:nvPr>
        </p:nvSpPr>
        <p:spPr/>
        <p:txBody>
          <a:bodyPr/>
          <a:lstStyle/>
          <a:p>
            <a:r>
              <a:rPr lang="en-US" dirty="0"/>
              <a:t>We refer to IMPACT’s onboard computer at the IDPU</a:t>
            </a:r>
          </a:p>
          <a:p>
            <a:r>
              <a:rPr lang="en-US" dirty="0"/>
              <a:t>The IDPU runs the Boom Suite instruments and the PLASTIC instrument</a:t>
            </a:r>
          </a:p>
          <a:p>
            <a:r>
              <a:rPr lang="en-US" dirty="0"/>
              <a:t>The IDPU acts as a “bent pipe” for forwarding commands and telemetry to/from the SEP Suite (which has its own DPU)</a:t>
            </a:r>
          </a:p>
          <a:p>
            <a:r>
              <a:rPr lang="en-US" dirty="0"/>
              <a:t>While we don’t command the PLASTIC and SEP Suite directly from UCB, we must be aware that we can drastically affect these instruments often meaning collaborating between teams for things like instrument resets</a:t>
            </a:r>
          </a:p>
          <a:p>
            <a:r>
              <a:rPr lang="en-US" dirty="0"/>
              <a:t>Also when PLASTIC or SEP need to command we often need to be involved</a:t>
            </a:r>
          </a:p>
        </p:txBody>
      </p:sp>
    </p:spTree>
    <p:extLst>
      <p:ext uri="{BB962C8B-B14F-4D97-AF65-F5344CB8AC3E}">
        <p14:creationId xmlns:p14="http://schemas.microsoft.com/office/powerpoint/2010/main" val="3937598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1C7AC-3678-9606-7725-14B5AACE6D51}"/>
              </a:ext>
            </a:extLst>
          </p:cNvPr>
          <p:cNvSpPr>
            <a:spLocks noGrp="1"/>
          </p:cNvSpPr>
          <p:nvPr>
            <p:ph type="title"/>
          </p:nvPr>
        </p:nvSpPr>
        <p:spPr/>
        <p:txBody>
          <a:bodyPr/>
          <a:lstStyle/>
          <a:p>
            <a:r>
              <a:rPr lang="en-US" dirty="0"/>
              <a:t>Mission Operations Center</a:t>
            </a:r>
          </a:p>
        </p:txBody>
      </p:sp>
      <p:sp>
        <p:nvSpPr>
          <p:cNvPr id="3" name="Content Placeholder 2">
            <a:extLst>
              <a:ext uri="{FF2B5EF4-FFF2-40B4-BE49-F238E27FC236}">
                <a16:creationId xmlns:a16="http://schemas.microsoft.com/office/drawing/2014/main" id="{DBB3DD99-C9CF-5BAC-3D54-FFA8B7207F38}"/>
              </a:ext>
            </a:extLst>
          </p:cNvPr>
          <p:cNvSpPr>
            <a:spLocks noGrp="1"/>
          </p:cNvSpPr>
          <p:nvPr>
            <p:ph idx="1"/>
          </p:nvPr>
        </p:nvSpPr>
        <p:spPr/>
        <p:txBody>
          <a:bodyPr>
            <a:normAutofit fontScale="92500" lnSpcReduction="10000"/>
          </a:bodyPr>
          <a:lstStyle/>
          <a:p>
            <a:r>
              <a:rPr lang="en-US" dirty="0"/>
              <a:t>The STEREO Mission Operations Center is located at APL</a:t>
            </a:r>
          </a:p>
          <a:p>
            <a:r>
              <a:rPr lang="en-US" dirty="0"/>
              <a:t>When we command, we connect a computer (usually at UCB) to the MOC at APL. Our commands are forwarded by the MOC to the DSN for transmission to the spacecraft</a:t>
            </a:r>
          </a:p>
          <a:p>
            <a:r>
              <a:rPr lang="en-US" dirty="0"/>
              <a:t>If we are commanding in real-time, we typically call into the MOC’s “</a:t>
            </a:r>
            <a:r>
              <a:rPr lang="en-US" dirty="0" err="1"/>
              <a:t>voiceloop</a:t>
            </a:r>
            <a:r>
              <a:rPr lang="en-US" dirty="0"/>
              <a:t>” which allows us to speak with the MOC and any other instrument teams that may be online</a:t>
            </a:r>
          </a:p>
          <a:p>
            <a:r>
              <a:rPr lang="en-US" dirty="0"/>
              <a:t>IMPORTANT: Real-time commanding requires involvement by the MOC. Someone there has to open our command queue. This is not required for routine non-real-time commanding</a:t>
            </a:r>
          </a:p>
          <a:p>
            <a:r>
              <a:rPr lang="en-US" dirty="0"/>
              <a:t>If we do not command in real-time (which is usual for routine commanding), our commands go up during the following contact</a:t>
            </a:r>
          </a:p>
        </p:txBody>
      </p:sp>
    </p:spTree>
    <p:extLst>
      <p:ext uri="{BB962C8B-B14F-4D97-AF65-F5344CB8AC3E}">
        <p14:creationId xmlns:p14="http://schemas.microsoft.com/office/powerpoint/2010/main" val="1268657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C67C0-B22A-3E44-0082-F9DADA27E7A2}"/>
              </a:ext>
            </a:extLst>
          </p:cNvPr>
          <p:cNvSpPr>
            <a:spLocks noGrp="1"/>
          </p:cNvSpPr>
          <p:nvPr>
            <p:ph type="title"/>
          </p:nvPr>
        </p:nvSpPr>
        <p:spPr/>
        <p:txBody>
          <a:bodyPr/>
          <a:lstStyle/>
          <a:p>
            <a:r>
              <a:rPr lang="en-US" dirty="0"/>
              <a:t>What IMPACT Ops Does</a:t>
            </a:r>
          </a:p>
        </p:txBody>
      </p:sp>
      <p:sp>
        <p:nvSpPr>
          <p:cNvPr id="3" name="Content Placeholder 2">
            <a:extLst>
              <a:ext uri="{FF2B5EF4-FFF2-40B4-BE49-F238E27FC236}">
                <a16:creationId xmlns:a16="http://schemas.microsoft.com/office/drawing/2014/main" id="{576E3AB2-711A-E3E7-C4EE-724C92F0814E}"/>
              </a:ext>
            </a:extLst>
          </p:cNvPr>
          <p:cNvSpPr>
            <a:spLocks noGrp="1"/>
          </p:cNvSpPr>
          <p:nvPr>
            <p:ph idx="1"/>
          </p:nvPr>
        </p:nvSpPr>
        <p:spPr/>
        <p:txBody>
          <a:bodyPr/>
          <a:lstStyle/>
          <a:p>
            <a:r>
              <a:rPr lang="en-US" dirty="0"/>
              <a:t>Mostly what we do is monitor the IMPACT state of health. Basically we’re looking for red on the GSE display</a:t>
            </a:r>
          </a:p>
          <a:p>
            <a:r>
              <a:rPr lang="en-US" dirty="0"/>
              <a:t>Routine commanding includes:</a:t>
            </a:r>
          </a:p>
          <a:p>
            <a:pPr lvl="1"/>
            <a:r>
              <a:rPr lang="en-US" dirty="0"/>
              <a:t>Clearing the error messages (once/month)</a:t>
            </a:r>
          </a:p>
          <a:p>
            <a:pPr lvl="1"/>
            <a:r>
              <a:rPr lang="en-US" dirty="0"/>
              <a:t>Uploading new zeroes/offsets for MAG (once/month)</a:t>
            </a:r>
          </a:p>
          <a:p>
            <a:pPr lvl="1"/>
            <a:r>
              <a:rPr lang="en-US" dirty="0"/>
              <a:t>Updating the RAM checksum after a SEU (0-several times/year)</a:t>
            </a:r>
          </a:p>
          <a:p>
            <a:r>
              <a:rPr lang="en-US" dirty="0"/>
              <a:t>Less routine commanding includes:</a:t>
            </a:r>
          </a:p>
          <a:p>
            <a:pPr lvl="1"/>
            <a:r>
              <a:rPr lang="en-US" dirty="0"/>
              <a:t>Instrument reset recovery (maybe 1 every 5 years roughly)</a:t>
            </a:r>
          </a:p>
          <a:p>
            <a:pPr lvl="1"/>
            <a:r>
              <a:rPr lang="en-US" dirty="0"/>
              <a:t>Troubleshooting/adjusting systems that misbehave (even more rare now)</a:t>
            </a:r>
          </a:p>
        </p:txBody>
      </p:sp>
    </p:spTree>
    <p:extLst>
      <p:ext uri="{BB962C8B-B14F-4D97-AF65-F5344CB8AC3E}">
        <p14:creationId xmlns:p14="http://schemas.microsoft.com/office/powerpoint/2010/main" val="4160707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D9F2C-EB64-29FE-B8FA-E00C2C6CEB74}"/>
              </a:ext>
            </a:extLst>
          </p:cNvPr>
          <p:cNvSpPr>
            <a:spLocks noGrp="1"/>
          </p:cNvSpPr>
          <p:nvPr>
            <p:ph type="title"/>
          </p:nvPr>
        </p:nvSpPr>
        <p:spPr/>
        <p:txBody>
          <a:bodyPr/>
          <a:lstStyle/>
          <a:p>
            <a:r>
              <a:rPr lang="en-US" dirty="0"/>
              <a:t>The Other IMPACT POC</a:t>
            </a:r>
          </a:p>
        </p:txBody>
      </p:sp>
      <p:sp>
        <p:nvSpPr>
          <p:cNvPr id="3" name="Content Placeholder 2">
            <a:extLst>
              <a:ext uri="{FF2B5EF4-FFF2-40B4-BE49-F238E27FC236}">
                <a16:creationId xmlns:a16="http://schemas.microsoft.com/office/drawing/2014/main" id="{CA2E3FE7-3B9E-8C3F-D781-AD485ADBC446}"/>
              </a:ext>
            </a:extLst>
          </p:cNvPr>
          <p:cNvSpPr>
            <a:spLocks noGrp="1"/>
          </p:cNvSpPr>
          <p:nvPr>
            <p:ph idx="1"/>
          </p:nvPr>
        </p:nvSpPr>
        <p:spPr/>
        <p:txBody>
          <a:bodyPr/>
          <a:lstStyle/>
          <a:p>
            <a:r>
              <a:rPr lang="en-US" dirty="0"/>
              <a:t>IMPACT actually has 2 POC’s. One is at UCB. The other is at APL.</a:t>
            </a:r>
          </a:p>
          <a:p>
            <a:r>
              <a:rPr lang="en-US" dirty="0"/>
              <a:t>The APL POC is often used by the SEP Suite folks, but it should be functionally identical to the one at UCB and is intended as a hot backup should the UCB POC go down</a:t>
            </a:r>
          </a:p>
          <a:p>
            <a:r>
              <a:rPr lang="en-US" dirty="0"/>
              <a:t>Kristen Wortman has been the person using and maintaining the APL POC. Her contact info is given in some documentation I have for you</a:t>
            </a:r>
          </a:p>
        </p:txBody>
      </p:sp>
    </p:spTree>
    <p:extLst>
      <p:ext uri="{BB962C8B-B14F-4D97-AF65-F5344CB8AC3E}">
        <p14:creationId xmlns:p14="http://schemas.microsoft.com/office/powerpoint/2010/main" val="1222718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87</TotalTime>
  <Words>1080</Words>
  <Application>Microsoft Macintosh PowerPoint</Application>
  <PresentationFormat>Widescreen</PresentationFormat>
  <Paragraphs>67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Wingdings 3</vt:lpstr>
      <vt:lpstr>Ion Boardroom</vt:lpstr>
      <vt:lpstr>STEREO/IMPACT Ops</vt:lpstr>
      <vt:lpstr>The STEREO Mission</vt:lpstr>
      <vt:lpstr>STEREO Instruments</vt:lpstr>
      <vt:lpstr>IMPACT</vt:lpstr>
      <vt:lpstr>IMPACT’s Instruments</vt:lpstr>
      <vt:lpstr>A Couple of Things</vt:lpstr>
      <vt:lpstr>Mission Operations Center</vt:lpstr>
      <vt:lpstr>What IMPACT Ops Does</vt:lpstr>
      <vt:lpstr>The Other IMPACT POC</vt:lpstr>
      <vt:lpstr>Command Workflow – Connecting</vt:lpstr>
      <vt:lpstr>Command Workflow Commanding</vt:lpstr>
      <vt:lpstr>Special Note about Real-Time</vt:lpstr>
      <vt:lpstr>Working with the SEP Team</vt:lpstr>
      <vt:lpstr>A Note on PLASTIC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Peter Schroeder</dc:creator>
  <cp:lastModifiedBy>Peter Schroeder</cp:lastModifiedBy>
  <cp:revision>2</cp:revision>
  <dcterms:created xsi:type="dcterms:W3CDTF">2024-10-07T19:42:31Z</dcterms:created>
  <dcterms:modified xsi:type="dcterms:W3CDTF">2024-10-07T23:18:17Z</dcterms:modified>
</cp:coreProperties>
</file>